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6" r:id="rId3"/>
    <p:sldId id="285" r:id="rId4"/>
    <p:sldId id="283" r:id="rId5"/>
    <p:sldId id="282" r:id="rId6"/>
    <p:sldId id="284" r:id="rId7"/>
    <p:sldId id="288" r:id="rId8"/>
    <p:sldId id="287" r:id="rId9"/>
    <p:sldId id="280" r:id="rId10"/>
    <p:sldId id="281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F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22-9-2015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600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22-9-2015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7011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22-9-2015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157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22-9-2015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032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22-9-2015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2172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22-9-2015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895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22-9-2015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6911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22-9-2015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7124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22-9-2015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4166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22-9-2015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3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22-9-2015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18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5F61C">
                <a:alpha val="85000"/>
              </a:srgbClr>
            </a:gs>
            <a:gs pos="9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E3765-19A9-4681-AD0D-D2AE795FC14C}" type="datetimeFigureOut">
              <a:rPr lang="nl-NL" smtClean="0"/>
              <a:t>22-9-2015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425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nl/search?q=patronen&amp;espv=2&amp;biw=1600&amp;bih=731&amp;site=webhp&amp;tbm=isch&amp;tbo=u&amp;source=univ&amp;sa=X&amp;ved=0CDYQsARqFQoTCKuGj-HOkcgCFeMU2wodvBsC7Q#tbm=isch&amp;q=patronen+zwart+wi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ritersplaza.nl/c-1429776/wat-is-zentangle-tekene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7200" b="1" dirty="0" smtClean="0"/>
              <a:t>Schoolkind  </a:t>
            </a:r>
            <a:endParaRPr lang="nl-NL" sz="7200" b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5206048" y="1273970"/>
            <a:ext cx="5157787" cy="823912"/>
          </a:xfrm>
        </p:spPr>
        <p:txBody>
          <a:bodyPr/>
          <a:lstStyle/>
          <a:p>
            <a:r>
              <a:rPr lang="nl-NL" dirty="0" smtClean="0"/>
              <a:t>6 – 12 jaar 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839788" y="2097882"/>
            <a:ext cx="5157787" cy="476011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l-NL" dirty="0" err="1" smtClean="0"/>
              <a:t>Realiteitsdenken</a:t>
            </a:r>
            <a:r>
              <a:rPr lang="nl-NL" dirty="0" smtClean="0"/>
              <a:t>: </a:t>
            </a:r>
            <a:r>
              <a:rPr lang="nl-NL" dirty="0"/>
              <a:t>schoolkind kan een goed onderscheid maken tussen wat wel en niet waar is, wat wel en niet </a:t>
            </a:r>
            <a:r>
              <a:rPr lang="nl-NL" dirty="0" smtClean="0"/>
              <a:t>kan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Logisch denken: schoolkind is goed in staat om te zien wat de oorzaak en wat het gevolg van iets </a:t>
            </a:r>
            <a:r>
              <a:rPr lang="nl-NL" dirty="0" smtClean="0"/>
              <a:t>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Abstract denken: is het denken over zaken die niet direct waarneembaar zijn en die ook niet rechtstreeks worden ervaren.</a:t>
            </a:r>
            <a:endParaRPr lang="nl-NL" dirty="0" smtClean="0"/>
          </a:p>
          <a:p>
            <a:pPr>
              <a:buFont typeface="Wingdings" panose="05000000000000000000" pitchFamily="2" charset="2"/>
              <a:buChar char="ü"/>
            </a:pP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4"/>
          </p:nvPr>
        </p:nvSpPr>
        <p:spPr>
          <a:xfrm>
            <a:off x="6172200" y="2097882"/>
            <a:ext cx="5183188" cy="476011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Het kind is leergierig en </a:t>
            </a:r>
            <a:r>
              <a:rPr lang="nl-NL" dirty="0" smtClean="0"/>
              <a:t>prestatiegericht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err="1" smtClean="0"/>
              <a:t>Peergroup</a:t>
            </a:r>
            <a:r>
              <a:rPr lang="nl-NL" dirty="0" smtClean="0"/>
              <a:t>: het </a:t>
            </a:r>
            <a:r>
              <a:rPr lang="nl-NL" dirty="0"/>
              <a:t>schoolkind </a:t>
            </a:r>
            <a:r>
              <a:rPr lang="nl-NL" dirty="0" smtClean="0"/>
              <a:t>wil zich conformeren, hij </a:t>
            </a:r>
            <a:r>
              <a:rPr lang="nl-NL" dirty="0"/>
              <a:t>wil erbij </a:t>
            </a:r>
            <a:r>
              <a:rPr lang="nl-NL" dirty="0" smtClean="0"/>
              <a:t>horen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dirty="0" smtClean="0"/>
          </a:p>
          <a:p>
            <a:pPr>
              <a:buFont typeface="Wingdings" panose="05000000000000000000" pitchFamily="2" charset="2"/>
              <a:buChar char="ü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376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/>
          <p:nvPr/>
        </p:nvPicPr>
        <p:blipFill>
          <a:blip r:embed="rId2"/>
          <a:stretch>
            <a:fillRect/>
          </a:stretch>
        </p:blipFill>
        <p:spPr>
          <a:xfrm>
            <a:off x="342900" y="365124"/>
            <a:ext cx="3761509" cy="6149975"/>
          </a:xfrm>
          <a:prstGeom prst="rect">
            <a:avLst/>
          </a:prstGeom>
        </p:spPr>
      </p:pic>
      <p:pic>
        <p:nvPicPr>
          <p:cNvPr id="3074" name="Picture 2" descr="http://thumbs.dreamstime.com/z/jonge-uil-die-op-tak-neerstrijkt-167134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40" y="365124"/>
            <a:ext cx="2983992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kinderkamer-specialist.nl/images/item_images/item_454_images/e15_kinderkamer-muurstickers-bosdieren-u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441" y="3419329"/>
            <a:ext cx="5238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95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7200" b="1" dirty="0" smtClean="0"/>
              <a:t>Schoolkind  </a:t>
            </a:r>
            <a:endParaRPr lang="nl-NL" sz="7200" b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5206048" y="1273970"/>
            <a:ext cx="5157787" cy="823912"/>
          </a:xfrm>
        </p:spPr>
        <p:txBody>
          <a:bodyPr/>
          <a:lstStyle/>
          <a:p>
            <a:r>
              <a:rPr lang="nl-NL" dirty="0" smtClean="0"/>
              <a:t>6 – 12 jaar 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839788" y="2097882"/>
            <a:ext cx="5157787" cy="476011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Is motorisch vaardiger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Zijn kritischer over wat ze gemaakt hebben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Meer bewust van wat anderen er van vinden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Alles moet </a:t>
            </a:r>
            <a:r>
              <a:rPr lang="nl-NL" b="1" dirty="0" smtClean="0"/>
              <a:t>echt</a:t>
            </a:r>
            <a:r>
              <a:rPr lang="nl-NL" dirty="0" smtClean="0"/>
              <a:t> lijken, afhaken wanneer dit niet lukt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Uiten zich steeds minder spontaan 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4"/>
          </p:nvPr>
        </p:nvSpPr>
        <p:spPr>
          <a:xfrm>
            <a:off x="6172200" y="2097882"/>
            <a:ext cx="5183188" cy="476011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Ontwikkelen een </a:t>
            </a:r>
            <a:r>
              <a:rPr lang="nl-NL" dirty="0"/>
              <a:t>persoonlijke stijl </a:t>
            </a:r>
            <a:endParaRPr lang="nl-NL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Bekijken </a:t>
            </a:r>
            <a:r>
              <a:rPr lang="nl-NL" dirty="0"/>
              <a:t>de wereld realistischer 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dirty="0"/>
          </a:p>
          <a:p>
            <a:pPr>
              <a:buFont typeface="Wingdings" panose="05000000000000000000" pitchFamily="2" charset="2"/>
              <a:buChar char="ü"/>
            </a:pPr>
            <a:endParaRPr lang="nl-NL" dirty="0" smtClean="0"/>
          </a:p>
          <a:p>
            <a:pPr>
              <a:buFont typeface="Wingdings" panose="05000000000000000000" pitchFamily="2" charset="2"/>
              <a:buChar char="ü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351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Welke materialen zijn geschikt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Dunne potloden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Pen, fineliners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Stiften </a:t>
            </a:r>
            <a:endParaRPr lang="nl-NL" dirty="0"/>
          </a:p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Plakkaatverf met kwasten </a:t>
            </a:r>
            <a:endParaRPr lang="nl-NL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Waterverf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Ecoline </a:t>
            </a:r>
            <a:endParaRPr lang="nl-NL" dirty="0"/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Klei </a:t>
            </a:r>
            <a:endParaRPr lang="nl-NL" dirty="0"/>
          </a:p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Krijt </a:t>
            </a:r>
            <a:endParaRPr lang="nl-NL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Papier-maché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Kosteloos materiaal   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dirty="0"/>
          </a:p>
          <a:p>
            <a:pPr>
              <a:buFont typeface="Wingdings" panose="05000000000000000000" pitchFamily="2" charset="2"/>
              <a:buChar char="ü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5542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7417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>Ontwikkelingsstadium in de tekentaal </a:t>
            </a:r>
            <a:br>
              <a:rPr lang="nl-NL" b="1" dirty="0" smtClean="0"/>
            </a:br>
            <a:r>
              <a:rPr lang="nl-NL" b="1" dirty="0" err="1" smtClean="0"/>
              <a:t>v.a</a:t>
            </a:r>
            <a:r>
              <a:rPr lang="nl-NL" b="1" dirty="0" smtClean="0"/>
              <a:t> 6 jaar</a:t>
            </a:r>
            <a:br>
              <a:rPr lang="nl-NL" b="1" dirty="0" smtClean="0"/>
            </a:br>
            <a:r>
              <a:rPr lang="nl-NL" b="1" dirty="0" smtClean="0"/>
              <a:t>sandwichfase 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311976" y="1916688"/>
            <a:ext cx="7337357" cy="481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8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b="1" dirty="0" smtClean="0"/>
              <a:t>Vanaf 7,8 jaar</a:t>
            </a:r>
            <a:br>
              <a:rPr lang="nl-NL" b="1" dirty="0" smtClean="0"/>
            </a:br>
            <a:r>
              <a:rPr lang="nl-NL" b="1" dirty="0" smtClean="0"/>
              <a:t>Semi-realisme (net niet realistisch)</a:t>
            </a:r>
            <a:br>
              <a:rPr lang="nl-NL" b="1" dirty="0" smtClean="0"/>
            </a:br>
            <a:r>
              <a:rPr lang="nl-NL" b="1" dirty="0" smtClean="0"/>
              <a:t>handen en voeten, kleding</a:t>
            </a:r>
            <a:endParaRPr lang="nl-NL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2296388" y="1839190"/>
            <a:ext cx="7481456" cy="485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91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b="1" dirty="0" smtClean="0"/>
              <a:t>Vanaf 9 jaar</a:t>
            </a:r>
            <a:br>
              <a:rPr lang="nl-NL" b="1" dirty="0" smtClean="0"/>
            </a:br>
            <a:r>
              <a:rPr lang="nl-NL" b="1" dirty="0" smtClean="0"/>
              <a:t>realisme en perspectief (natekenen)</a:t>
            </a:r>
            <a:br>
              <a:rPr lang="nl-NL" b="1" dirty="0" smtClean="0"/>
            </a:br>
            <a:r>
              <a:rPr lang="nl-NL" sz="1800" b="1" dirty="0" smtClean="0"/>
              <a:t>alles moet echt lijken (</a:t>
            </a:r>
            <a:r>
              <a:rPr lang="nl-NL" sz="2200" b="1" dirty="0" smtClean="0"/>
              <a:t>begin van het  afhaken )</a:t>
            </a:r>
            <a:endParaRPr lang="nl-NL" sz="2200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2397702" y="1870363"/>
            <a:ext cx="6922943" cy="480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20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http://3.bp.blogspot.com/_rMt0M-ndko4/SxK_UMXKnhI/AAAAAAAABN8/-RFiSvx-0kE/s1600/Elaine+uil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26" y="1854226"/>
            <a:ext cx="3622288" cy="4747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http://1.bp.blogspot.com/_rMt0M-ndko4/SxK4dOpQ8PI/AAAAAAAABNk/TymrZZz2ySE/s1600/DSC0606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775" y="1854225"/>
            <a:ext cx="4243041" cy="4747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2.bp.blogspot.com/_rMt0M-ndko4/SxLAX4FS9SI/AAAAAAAABOE/Utr4La6TA-w/s1600/Charmaine2+watermer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178" y="1854225"/>
            <a:ext cx="3357680" cy="474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99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1030" name="Picture 6" descr="http://www.webklik.nl/user_files/2010_05/134782/Diversen/zentangl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500207"/>
            <a:ext cx="7827073" cy="568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telierwinkel.com/wp-content/uploads/2015/09/zentangle_owl_by_vivianhitsugaya-d6qn37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612" y="683779"/>
            <a:ext cx="4812001" cy="481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/>
          <p:cNvSpPr/>
          <p:nvPr/>
        </p:nvSpPr>
        <p:spPr>
          <a:xfrm>
            <a:off x="1107016" y="6370637"/>
            <a:ext cx="11486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>
                <a:hlinkClick r:id="rId4"/>
              </a:rPr>
              <a:t>https://</a:t>
            </a:r>
            <a:r>
              <a:rPr lang="nl-NL" sz="1200" dirty="0" smtClean="0">
                <a:hlinkClick r:id="rId4"/>
              </a:rPr>
              <a:t>www.google.nl/search?q=patronen&amp;espv=2&amp;biw=1600&amp;bih=731&amp;site=webhp&amp;tbm=isch&amp;tbo=u&amp;source=univ&amp;sa=X&amp;ved=0CDYQsARqFQoTCKuGj-HOkcgCFeMU2wodvBsC7Q#tbm=isch&amp;q=patronen+zwart+wit</a:t>
            </a:r>
            <a:endParaRPr lang="nl-NL" sz="1200" dirty="0" smtClean="0"/>
          </a:p>
          <a:p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04152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30" name="Picture 6" descr="http://www.ozowiezo.nl/blog/wp-content/uploads/2-krizzl-case-block-fuer-iphone-4-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07" y="2943210"/>
            <a:ext cx="9811750" cy="391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IY: super-easy zentangle drawing proje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71624" y="-3648002"/>
            <a:ext cx="2712316" cy="1017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325580" y="6358189"/>
            <a:ext cx="9379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u="sng" dirty="0">
                <a:hlinkClick r:id="rId4"/>
              </a:rPr>
              <a:t>http://www.writersplaza.nl/c-1429776/wat-is-zentangle-tekenen/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818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2D42E50E7CE7478F68EBC8B0F70E4A" ma:contentTypeVersion="0" ma:contentTypeDescription="Een nieuw document maken." ma:contentTypeScope="" ma:versionID="bcba6ad6535feaed003b885f16672bd3">
  <xsd:schema xmlns:xsd="http://www.w3.org/2001/XMLSchema" xmlns:p="http://schemas.microsoft.com/office/2006/metadata/properties" targetNamespace="http://schemas.microsoft.com/office/2006/metadata/properties" ma:root="true" ma:fieldsID="b118b0825d757084c8d1e1ffd33f200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C4B940F-9BC9-4467-9AC2-178AF6476C89}"/>
</file>

<file path=customXml/itemProps2.xml><?xml version="1.0" encoding="utf-8"?>
<ds:datastoreItem xmlns:ds="http://schemas.openxmlformats.org/officeDocument/2006/customXml" ds:itemID="{735A0797-CDF4-4AF3-8F08-C5F456D8E65D}"/>
</file>

<file path=customXml/itemProps3.xml><?xml version="1.0" encoding="utf-8"?>
<ds:datastoreItem xmlns:ds="http://schemas.openxmlformats.org/officeDocument/2006/customXml" ds:itemID="{2D3D1F5A-B362-4E09-825F-5C205CA4E57E}"/>
</file>

<file path=docProps/app.xml><?xml version="1.0" encoding="utf-8"?>
<Properties xmlns="http://schemas.openxmlformats.org/officeDocument/2006/extended-properties" xmlns:vt="http://schemas.openxmlformats.org/officeDocument/2006/docPropsVTypes">
  <TotalTime>7220</TotalTime>
  <Words>165</Words>
  <Application>Microsoft Office PowerPoint</Application>
  <PresentationFormat>Breedbeeld</PresentationFormat>
  <Paragraphs>34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Kantoorthema</vt:lpstr>
      <vt:lpstr>Schoolkind  </vt:lpstr>
      <vt:lpstr>Schoolkind  </vt:lpstr>
      <vt:lpstr>Welke materialen zijn geschikt </vt:lpstr>
      <vt:lpstr> Ontwikkelingsstadium in de tekentaal  v.a 6 jaar sandwichfase </vt:lpstr>
      <vt:lpstr>Vanaf 7,8 jaar Semi-realisme (net niet realistisch) handen en voeten, kleding</vt:lpstr>
      <vt:lpstr>Vanaf 9 jaar realisme en perspectief (natekenen) alles moet echt lijken (begin van het  afhaken )</vt:lpstr>
      <vt:lpstr>PowerPoint-presentatie</vt:lpstr>
      <vt:lpstr> </vt:lpstr>
      <vt:lpstr>PowerPoint-presentatie</vt:lpstr>
      <vt:lpstr>PowerPoint-presentatie</vt:lpstr>
    </vt:vector>
  </TitlesOfParts>
  <Company>Alfa-college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Peuter</dc:title>
  <dc:creator>Bruulsema, Bertine</dc:creator>
  <cp:lastModifiedBy>Bruulsema, Bertine</cp:lastModifiedBy>
  <cp:revision>17</cp:revision>
  <dcterms:created xsi:type="dcterms:W3CDTF">2015-06-08T09:03:23Z</dcterms:created>
  <dcterms:modified xsi:type="dcterms:W3CDTF">2015-09-25T07:02:24Z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0x010100FA2D42E50E7CE7478F68EBC8B0F70E4A</vt:lpwstr>
  </property>
</Properties>
</file>